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33"/>
  </p:notesMasterIdLst>
  <p:sldIdLst>
    <p:sldId id="412" r:id="rId2"/>
    <p:sldId id="413" r:id="rId3"/>
    <p:sldId id="414" r:id="rId4"/>
    <p:sldId id="415" r:id="rId5"/>
    <p:sldId id="416" r:id="rId6"/>
    <p:sldId id="422" r:id="rId7"/>
    <p:sldId id="423" r:id="rId8"/>
    <p:sldId id="424" r:id="rId9"/>
    <p:sldId id="417" r:id="rId10"/>
    <p:sldId id="419" r:id="rId11"/>
    <p:sldId id="420" r:id="rId12"/>
    <p:sldId id="421" r:id="rId13"/>
    <p:sldId id="427" r:id="rId14"/>
    <p:sldId id="426" r:id="rId15"/>
    <p:sldId id="428" r:id="rId16"/>
    <p:sldId id="429" r:id="rId17"/>
    <p:sldId id="430" r:id="rId18"/>
    <p:sldId id="431" r:id="rId19"/>
    <p:sldId id="432" r:id="rId20"/>
    <p:sldId id="433" r:id="rId21"/>
    <p:sldId id="434" r:id="rId22"/>
    <p:sldId id="435" r:id="rId23"/>
    <p:sldId id="436" r:id="rId24"/>
    <p:sldId id="437" r:id="rId25"/>
    <p:sldId id="438" r:id="rId26"/>
    <p:sldId id="441" r:id="rId27"/>
    <p:sldId id="442" r:id="rId28"/>
    <p:sldId id="440" r:id="rId29"/>
    <p:sldId id="443" r:id="rId30"/>
    <p:sldId id="444" r:id="rId31"/>
    <p:sldId id="425" r:id="rId32"/>
  </p:sldIdLst>
  <p:sldSz cx="9144000" cy="6858000" type="screen4x3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A1FF"/>
    <a:srgbClr val="FBA569"/>
    <a:srgbClr val="0E0A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70" autoAdjust="0"/>
    <p:restoredTop sz="98017" autoAdjust="0"/>
  </p:normalViewPr>
  <p:slideViewPr>
    <p:cSldViewPr>
      <p:cViewPr>
        <p:scale>
          <a:sx n="76" d="100"/>
          <a:sy n="76" d="100"/>
        </p:scale>
        <p:origin x="-608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888"/>
    </p:cViewPr>
  </p:sorterViewPr>
  <p:notesViewPr>
    <p:cSldViewPr>
      <p:cViewPr varScale="1">
        <p:scale>
          <a:sx n="125" d="100"/>
          <a:sy n="125" d="100"/>
        </p:scale>
        <p:origin x="-2856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AU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0152C7E-10D1-F144-9A4D-C61469F04A52}" type="slidenum">
              <a:rPr lang="en-AU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02651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In this chapter we turn our attention specifically to buffer overflow attacks. This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type of attack is one of the most common attacks seen and results from careless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programming in applications. A look at the list of vulnerability advisories from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organizations such as CERT or SANS continue to include a significant number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buffer overflow  or heap overflow  exploits, including a number of serious, remotely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exploitable vulnerabilities. Similarly, several of the items in the CWE/SANS Top 25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Most Dangerous Software Errors list, Risky Resource Management category, are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buffer overflow variants. These can result in exploits to both operating systems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common applications, and still comprise the majority of exploits in widely deployed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exploit toolkits [VEEN12]. Yet this type of attack has been known since it was first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widely used by the Morris Internet Worm in 1988, and techniques for preventing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its occurrence are well known and documented. </a:t>
            </a:r>
            <a:endParaRPr lang="en-US" sz="1200" kern="120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>
                <a:solidFill>
                  <a:srgbClr val="000000"/>
                </a:solidFill>
              </a:rPr>
              <a:pPr/>
              <a:t>1</a:t>
            </a:fld>
            <a:endParaRPr lang="en-AU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6B9344-A600-C44C-BFF3-F262E2EAB853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7B68-3A81-2E4B-BA12-F5A493E24C50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B32E-5D81-2D4F-8CC9-49749ECC7299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C9FC-DA22-1F47-8722-58727A1D436E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0927A-0526-144F-9580-37ABB5A1E7E2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DF91A-7C92-3743-8A2E-356816C55239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529B3-313B-4E43-B940-6E980F955EE2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E093F-740F-2B40-9952-A828B8BE9ABC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BA6F-B221-4442-B3E0-4DE91DDD2916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3DB47-CF9E-3940-A66D-FFE81C46DA24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43092-C6C6-4F4E-AC3B-C3372C3BCD24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A855AEC4-77F9-F44E-AF10-D517C4B655CE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ransition xmlns:p14="http://schemas.microsoft.com/office/powerpoint/2010/main" spd="slow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err="1" smtClean="0"/>
              <a:t>Shellcoding</a:t>
            </a:r>
            <a:endParaRPr lang="en-US" sz="3200" dirty="0" smtClean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44935" y="197945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white"/>
              </a:solidFill>
              <a:latin typeface="Arial" pitchFamily="-107" charset="0"/>
            </a:endParaRP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: Exit</a:t>
            </a:r>
            <a:endParaRPr lang="en-US" dirty="0"/>
          </a:p>
        </p:txBody>
      </p:sp>
      <p:pic>
        <p:nvPicPr>
          <p:cNvPr id="5" name="Picture 4" descr="Screen Shot 2017-10-11 at 2.14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8840"/>
            <a:ext cx="8906271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02829"/>
      </p:ext>
    </p:extLst>
  </p:cSld>
  <p:clrMapOvr>
    <a:masterClrMapping/>
  </p:clrMapOvr>
  <p:transition xmlns:p14="http://schemas.microsoft.com/office/powerpoint/2010/main"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Screen Shot 2017-10-11 at 2.07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692" y="1880865"/>
            <a:ext cx="9193692" cy="428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245538"/>
      </p:ext>
    </p:extLst>
  </p:cSld>
  <p:clrMapOvr>
    <a:masterClrMapping/>
  </p:clrMapOvr>
  <p:transition xmlns:p14="http://schemas.microsoft.com/office/powerpoint/2010/main"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10-11 at 2.06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133850"/>
            <a:ext cx="9144001" cy="191418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275153"/>
      </p:ext>
    </p:extLst>
  </p:cSld>
  <p:clrMapOvr>
    <a:masterClrMapping/>
  </p:clrMapOvr>
  <p:transition xmlns:p14="http://schemas.microsoft.com/office/powerpoint/2010/main"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10-11 at 2.26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7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021725"/>
      </p:ext>
    </p:extLst>
  </p:cSld>
  <p:clrMapOvr>
    <a:masterClrMapping/>
  </p:clrMapOvr>
  <p:transition xmlns:p14="http://schemas.microsoft.com/office/powerpoint/2010/main"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 or Null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</a:t>
            </a:r>
            <a:r>
              <a:rPr lang="en-US" dirty="0" err="1"/>
              <a:t>shellcode</a:t>
            </a:r>
            <a:r>
              <a:rPr lang="en-US" dirty="0"/>
              <a:t> is read as a string, null bytes become an </a:t>
            </a:r>
            <a:r>
              <a:rPr lang="en-US" dirty="0" smtClean="0"/>
              <a:t>issue with </a:t>
            </a:r>
            <a:r>
              <a:rPr lang="en-US" dirty="0"/>
              <a:t>common string functions.</a:t>
            </a:r>
          </a:p>
          <a:p>
            <a:r>
              <a:rPr lang="en-US" dirty="0"/>
              <a:t>Solution: Make your </a:t>
            </a:r>
            <a:r>
              <a:rPr lang="en-US" dirty="0" err="1"/>
              <a:t>shellcode</a:t>
            </a:r>
            <a:r>
              <a:rPr lang="en-US" dirty="0"/>
              <a:t> NULL free!</a:t>
            </a:r>
          </a:p>
          <a:p>
            <a:pPr marL="0" indent="0">
              <a:buNone/>
            </a:pPr>
            <a:r>
              <a:rPr lang="en-US" dirty="0" smtClean="0"/>
              <a:t>    The </a:t>
            </a:r>
            <a:r>
              <a:rPr lang="en-US" dirty="0"/>
              <a:t>instruction</a:t>
            </a:r>
          </a:p>
          <a:p>
            <a:pPr marL="0" indent="0">
              <a:buNone/>
            </a:pPr>
            <a:r>
              <a:rPr lang="ro-RO" dirty="0" smtClean="0"/>
              <a:t>     </a:t>
            </a:r>
            <a:r>
              <a:rPr lang="ro-RO" dirty="0" smtClean="0">
                <a:solidFill>
                  <a:srgbClr val="FBA569"/>
                </a:solidFill>
              </a:rPr>
              <a:t>mov</a:t>
            </a:r>
            <a:r>
              <a:rPr lang="ro-RO" dirty="0" smtClean="0"/>
              <a:t> </a:t>
            </a:r>
            <a:r>
              <a:rPr lang="ro-RO" dirty="0">
                <a:solidFill>
                  <a:srgbClr val="4EA1FF"/>
                </a:solidFill>
              </a:rPr>
              <a:t>eax</a:t>
            </a:r>
            <a:r>
              <a:rPr lang="ro-RO" dirty="0"/>
              <a:t>, </a:t>
            </a:r>
            <a:r>
              <a:rPr lang="ro-RO" dirty="0">
                <a:solidFill>
                  <a:srgbClr val="FF0000"/>
                </a:solidFill>
              </a:rPr>
              <a:t>4</a:t>
            </a:r>
            <a:r>
              <a:rPr lang="ro-RO" dirty="0"/>
              <a:t> ; “</a:t>
            </a:r>
            <a:r>
              <a:rPr lang="ro-RO" dirty="0">
                <a:solidFill>
                  <a:srgbClr val="CCFFCC"/>
                </a:solidFill>
              </a:rPr>
              <a:t>\xB8\x04\x00\x00\x00</a:t>
            </a:r>
            <a:r>
              <a:rPr lang="ro-RO" dirty="0"/>
              <a:t>”</a:t>
            </a:r>
          </a:p>
          <a:p>
            <a:pPr marL="0" indent="0">
              <a:buNone/>
            </a:pPr>
            <a:r>
              <a:rPr lang="ro-RO" dirty="0" smtClean="0"/>
              <a:t>     can </a:t>
            </a:r>
            <a:r>
              <a:rPr lang="ro-RO" dirty="0"/>
              <a:t>be replaced by:</a:t>
            </a:r>
          </a:p>
          <a:p>
            <a:pPr marL="0" indent="0">
              <a:buNone/>
            </a:pPr>
            <a:r>
              <a:rPr lang="sk-SK" dirty="0"/>
              <a:t> </a:t>
            </a:r>
            <a:r>
              <a:rPr lang="sk-SK" dirty="0" smtClean="0"/>
              <a:t>    </a:t>
            </a:r>
            <a:r>
              <a:rPr lang="sk-SK" dirty="0" smtClean="0">
                <a:solidFill>
                  <a:srgbClr val="FBA569"/>
                </a:solidFill>
              </a:rPr>
              <a:t>mov</a:t>
            </a:r>
            <a:r>
              <a:rPr lang="sk-SK" dirty="0" smtClean="0"/>
              <a:t> </a:t>
            </a:r>
            <a:r>
              <a:rPr lang="sk-SK" dirty="0">
                <a:solidFill>
                  <a:srgbClr val="4EA1FF"/>
                </a:solidFill>
              </a:rPr>
              <a:t>al</a:t>
            </a:r>
            <a:r>
              <a:rPr lang="sk-SK" dirty="0"/>
              <a:t>, </a:t>
            </a:r>
            <a:r>
              <a:rPr lang="sk-SK" dirty="0">
                <a:solidFill>
                  <a:srgbClr val="FF0000"/>
                </a:solidFill>
              </a:rPr>
              <a:t>4</a:t>
            </a:r>
            <a:r>
              <a:rPr lang="sk-SK" dirty="0"/>
              <a:t> ; “</a:t>
            </a:r>
            <a:r>
              <a:rPr lang="sk-SK" dirty="0">
                <a:solidFill>
                  <a:srgbClr val="CCFFCC"/>
                </a:solidFill>
              </a:rPr>
              <a:t>\xb0\x04</a:t>
            </a:r>
            <a:r>
              <a:rPr lang="sk-SK" dirty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975360"/>
      </p:ext>
    </p:extLst>
  </p:cSld>
  <p:clrMapOvr>
    <a:masterClrMapping/>
  </p:clrMapOvr>
  <p:transition xmlns:p14="http://schemas.microsoft.com/office/powerpoint/2010/main"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10-11 at 2.44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70" y="0"/>
            <a:ext cx="8687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61948"/>
      </p:ext>
    </p:extLst>
  </p:cSld>
  <p:clrMapOvr>
    <a:masterClrMapping/>
  </p:clrMapOvr>
  <p:transition xmlns:p14="http://schemas.microsoft.com/office/powerpoint/2010/main"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10-11 at 2.45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648"/>
            <a:ext cx="9144000" cy="623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28924"/>
      </p:ext>
    </p:extLst>
  </p:cSld>
  <p:clrMapOvr>
    <a:masterClrMapping/>
  </p:clrMapOvr>
  <p:transition xmlns:p14="http://schemas.microsoft.com/office/powerpoint/2010/main"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10-11 at 2.46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25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458279"/>
      </p:ext>
    </p:extLst>
  </p:cSld>
  <p:clrMapOvr>
    <a:masterClrMapping/>
  </p:clrMapOvr>
  <p:transition xmlns:p14="http://schemas.microsoft.com/office/powerpoint/2010/main"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7-10-11 at 2.46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682"/>
            <a:ext cx="9144000" cy="661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46421"/>
      </p:ext>
    </p:extLst>
  </p:cSld>
  <p:clrMapOvr>
    <a:masterClrMapping/>
  </p:clrMapOvr>
  <p:transition xmlns:p14="http://schemas.microsoft.com/office/powerpoint/2010/main"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10-11 at 2.47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1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4197"/>
      </p:ext>
    </p:extLst>
  </p:cSld>
  <p:clrMapOvr>
    <a:masterClrMapping/>
  </p:clrMapOvr>
  <p:transition xmlns:p14="http://schemas.microsoft.com/office/powerpoint/2010/main"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347864" cy="3573016"/>
          </a:xfrm>
        </p:spPr>
        <p:txBody>
          <a:bodyPr/>
          <a:lstStyle/>
          <a:p>
            <a:r>
              <a:rPr lang="en-US" dirty="0" smtClean="0"/>
              <a:t>Basic Stack Smashing</a:t>
            </a:r>
            <a:endParaRPr lang="en-US" dirty="0"/>
          </a:p>
        </p:txBody>
      </p:sp>
      <p:pic>
        <p:nvPicPr>
          <p:cNvPr id="4" name="Picture 3" descr="Screen Shot 2017-10-11 at 10.18.0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95" y="1"/>
            <a:ext cx="5697889" cy="684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174680"/>
      </p:ext>
    </p:extLst>
  </p:cSld>
  <p:clrMapOvr>
    <a:masterClrMapping/>
  </p:clrMapOvr>
  <p:transition xmlns:p14="http://schemas.microsoft.com/office/powerpoint/2010/main"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System Calls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calls are how </a:t>
            </a:r>
            <a:r>
              <a:rPr lang="en-US" dirty="0" err="1"/>
              <a:t>userland</a:t>
            </a:r>
            <a:r>
              <a:rPr lang="en-US" dirty="0"/>
              <a:t> programs talk </a:t>
            </a:r>
            <a:r>
              <a:rPr lang="en-US" dirty="0" smtClean="0"/>
              <a:t>to the </a:t>
            </a:r>
            <a:r>
              <a:rPr lang="en-US" dirty="0"/>
              <a:t>kernel to do anything interesting</a:t>
            </a:r>
          </a:p>
          <a:p>
            <a:pPr lvl="1"/>
            <a:r>
              <a:rPr lang="en-US" dirty="0" smtClean="0"/>
              <a:t>open </a:t>
            </a:r>
            <a:r>
              <a:rPr lang="en-US" dirty="0"/>
              <a:t>files, read, write, map memory, </a:t>
            </a:r>
            <a:r>
              <a:rPr lang="en-US" dirty="0" smtClean="0"/>
              <a:t>execute programs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 smtClean="0"/>
              <a:t> </a:t>
            </a:r>
            <a:r>
              <a:rPr lang="en-US" dirty="0" err="1"/>
              <a:t>libc</a:t>
            </a:r>
            <a:r>
              <a:rPr lang="en-US" dirty="0"/>
              <a:t> functions are high level </a:t>
            </a:r>
            <a:r>
              <a:rPr lang="en-US" dirty="0" err="1"/>
              <a:t>syscall</a:t>
            </a:r>
            <a:r>
              <a:rPr lang="en-US" dirty="0"/>
              <a:t> wrappers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/>
              <a:t>fopen</a:t>
            </a:r>
            <a:r>
              <a:rPr lang="en-US" dirty="0"/>
              <a:t>(), </a:t>
            </a:r>
            <a:r>
              <a:rPr lang="en-US" dirty="0" err="1"/>
              <a:t>sscanf</a:t>
            </a:r>
            <a:r>
              <a:rPr lang="en-US" dirty="0"/>
              <a:t>(), </a:t>
            </a:r>
            <a:r>
              <a:rPr lang="en-US" dirty="0" err="1"/>
              <a:t>execv</a:t>
            </a:r>
            <a:r>
              <a:rPr lang="en-US" dirty="0"/>
              <a:t>(), </a:t>
            </a:r>
            <a:r>
              <a:rPr lang="en-US" dirty="0" err="1"/>
              <a:t>printf</a:t>
            </a:r>
            <a:r>
              <a:rPr lang="en-US" dirty="0"/>
              <a:t>() ...</a:t>
            </a:r>
          </a:p>
        </p:txBody>
      </p:sp>
    </p:spTree>
    <p:extLst>
      <p:ext uri="{BB962C8B-B14F-4D97-AF65-F5344CB8AC3E}">
        <p14:creationId xmlns:p14="http://schemas.microsoft.com/office/powerpoint/2010/main" val="1094265663"/>
      </p:ext>
    </p:extLst>
  </p:cSld>
  <p:clrMapOvr>
    <a:masterClrMapping/>
  </p:clrMapOvr>
  <p:transition xmlns:p14="http://schemas.microsoft.com/office/powerpoint/2010/main"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Syscalls</a:t>
            </a:r>
            <a:r>
              <a:rPr lang="en-US" dirty="0"/>
              <a:t> in </a:t>
            </a:r>
            <a:r>
              <a:rPr lang="en-US" dirty="0" err="1"/>
              <a:t>Shellcode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programs, your </a:t>
            </a:r>
            <a:r>
              <a:rPr lang="en-US" dirty="0" err="1"/>
              <a:t>shellcode</a:t>
            </a:r>
            <a:r>
              <a:rPr lang="en-US" dirty="0"/>
              <a:t> needs </a:t>
            </a:r>
            <a:r>
              <a:rPr lang="en-US" dirty="0" err="1"/>
              <a:t>syscalls</a:t>
            </a:r>
            <a:r>
              <a:rPr lang="en-US" dirty="0"/>
              <a:t> </a:t>
            </a:r>
            <a:r>
              <a:rPr lang="en-US" dirty="0" smtClean="0"/>
              <a:t>to do </a:t>
            </a:r>
            <a:r>
              <a:rPr lang="en-US" dirty="0"/>
              <a:t>anything of interest</a:t>
            </a:r>
          </a:p>
          <a:p>
            <a:r>
              <a:rPr lang="en-US" dirty="0" err="1" smtClean="0"/>
              <a:t>Syscalls</a:t>
            </a:r>
            <a:r>
              <a:rPr lang="en-US" dirty="0" smtClean="0"/>
              <a:t> </a:t>
            </a:r>
            <a:r>
              <a:rPr lang="en-US" dirty="0"/>
              <a:t>can be made in x86 using interrupt 0x80</a:t>
            </a:r>
          </a:p>
          <a:p>
            <a:pPr marL="0" indent="0">
              <a:buNone/>
            </a:pPr>
            <a:r>
              <a:rPr lang="hu-HU" dirty="0" smtClean="0"/>
              <a:t>	</a:t>
            </a:r>
            <a:r>
              <a:rPr lang="hu-HU" dirty="0" smtClean="0">
                <a:solidFill>
                  <a:srgbClr val="FBA569"/>
                </a:solidFill>
              </a:rPr>
              <a:t>int</a:t>
            </a:r>
            <a:r>
              <a:rPr lang="hu-HU" dirty="0" smtClean="0"/>
              <a:t> </a:t>
            </a:r>
            <a:r>
              <a:rPr lang="hu-HU" dirty="0">
                <a:solidFill>
                  <a:srgbClr val="FF0000"/>
                </a:solidFill>
              </a:rPr>
              <a:t>0x80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504672"/>
      </p:ext>
    </p:extLst>
  </p:cSld>
  <p:clrMapOvr>
    <a:masterClrMapping/>
  </p:clrMapOvr>
  <p:transition xmlns:p14="http://schemas.microsoft.com/office/powerpoint/2010/main"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10-11 at 2.54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8" y="-1"/>
            <a:ext cx="7865690" cy="69296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99" y="1324744"/>
            <a:ext cx="3592413" cy="1888232"/>
          </a:xfrm>
        </p:spPr>
        <p:txBody>
          <a:bodyPr/>
          <a:lstStyle/>
          <a:p>
            <a:r>
              <a:rPr lang="en-US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Linux </a:t>
            </a:r>
            <a:r>
              <a:rPr lang="en-US" b="1" dirty="0" err="1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Systemcall</a:t>
            </a:r>
            <a:endParaRPr lang="en-US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35496" y="1052736"/>
            <a:ext cx="288032" cy="1440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35496" y="1484784"/>
            <a:ext cx="288032" cy="1440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5496" y="1700808"/>
            <a:ext cx="288032" cy="1440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322328"/>
      </p:ext>
    </p:extLst>
  </p:cSld>
  <p:clrMapOvr>
    <a:masterClrMapping/>
  </p:clrMapOvr>
  <p:transition xmlns:p14="http://schemas.microsoft.com/office/powerpoint/2010/main"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7-10-11 at 3.07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1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64050"/>
      </p:ext>
    </p:extLst>
  </p:cSld>
  <p:clrMapOvr>
    <a:masterClrMapping/>
  </p:clrMapOvr>
  <p:transition xmlns:p14="http://schemas.microsoft.com/office/powerpoint/2010/main"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10-11 at 3.07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99468"/>
      </p:ext>
    </p:extLst>
  </p:cSld>
  <p:clrMapOvr>
    <a:masterClrMapping/>
  </p:clrMapOvr>
  <p:transition xmlns:p14="http://schemas.microsoft.com/office/powerpoint/2010/main"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Syscall</a:t>
            </a:r>
            <a:r>
              <a:rPr lang="en-US" dirty="0"/>
              <a:t>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Linux </a:t>
            </a:r>
            <a:r>
              <a:rPr lang="en-US" dirty="0" err="1"/>
              <a:t>Syscalls</a:t>
            </a:r>
            <a:r>
              <a:rPr lang="en-US" dirty="0"/>
              <a:t> </a:t>
            </a:r>
            <a:r>
              <a:rPr lang="en-US" dirty="0" err="1"/>
              <a:t>sorta</a:t>
            </a:r>
            <a:r>
              <a:rPr lang="en-US" dirty="0"/>
              <a:t> use </a:t>
            </a:r>
            <a:r>
              <a:rPr lang="en-US" dirty="0" err="1"/>
              <a:t>fastcall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- </a:t>
            </a:r>
            <a:r>
              <a:rPr lang="en-US" dirty="0"/>
              <a:t>specific </a:t>
            </a:r>
            <a:r>
              <a:rPr lang="en-US" dirty="0" err="1"/>
              <a:t>syscall</a:t>
            </a:r>
            <a:r>
              <a:rPr lang="en-US" dirty="0"/>
              <a:t> # is loaded into </a:t>
            </a:r>
            <a:r>
              <a:rPr lang="en-US" dirty="0" err="1">
                <a:solidFill>
                  <a:srgbClr val="4EA1FF"/>
                </a:solidFill>
              </a:rPr>
              <a:t>eax</a:t>
            </a:r>
            <a:endParaRPr lang="en-US" dirty="0">
              <a:solidFill>
                <a:srgbClr val="4EA1FF"/>
              </a:solidFill>
            </a:endParaRPr>
          </a:p>
          <a:p>
            <a:pPr marL="0" indent="0">
              <a:buNone/>
            </a:pPr>
            <a:r>
              <a:rPr lang="en-US" dirty="0" smtClean="0"/>
              <a:t>- arguments </a:t>
            </a:r>
            <a:r>
              <a:rPr lang="en-US" dirty="0"/>
              <a:t>for call are placed in different registers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>
                <a:solidFill>
                  <a:srgbClr val="FBA569"/>
                </a:solidFill>
              </a:rPr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0x80</a:t>
            </a:r>
            <a:r>
              <a:rPr lang="en-US" dirty="0"/>
              <a:t> executes call to </a:t>
            </a:r>
            <a:r>
              <a:rPr lang="en-US" dirty="0" err="1"/>
              <a:t>syscall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- CPU switches to kernel mode</a:t>
            </a:r>
          </a:p>
          <a:p>
            <a:pPr marL="0" indent="0">
              <a:buNone/>
            </a:pPr>
            <a:r>
              <a:rPr lang="en-US" dirty="0"/>
              <a:t>- each </a:t>
            </a:r>
            <a:r>
              <a:rPr lang="en-US" dirty="0" err="1"/>
              <a:t>syscall</a:t>
            </a:r>
            <a:r>
              <a:rPr lang="en-US" dirty="0"/>
              <a:t> has a unique, static number</a:t>
            </a:r>
          </a:p>
        </p:txBody>
      </p:sp>
    </p:spTree>
    <p:extLst>
      <p:ext uri="{BB962C8B-B14F-4D97-AF65-F5344CB8AC3E}">
        <p14:creationId xmlns:p14="http://schemas.microsoft.com/office/powerpoint/2010/main" val="3868675316"/>
      </p:ext>
    </p:extLst>
  </p:cSld>
  <p:clrMapOvr>
    <a:masterClrMapping/>
  </p:clrMapOvr>
  <p:transition xmlns:p14="http://schemas.microsoft.com/office/powerpoint/2010/main"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: Exit (</a:t>
            </a:r>
            <a:r>
              <a:rPr lang="en-US" dirty="0" smtClean="0"/>
              <a:t>Revisited)</a:t>
            </a:r>
            <a:endParaRPr lang="en-US" dirty="0"/>
          </a:p>
        </p:txBody>
      </p:sp>
      <p:pic>
        <p:nvPicPr>
          <p:cNvPr id="5" name="Picture 4" descr="Screen Shot 2017-10-11 at 2.14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8840"/>
            <a:ext cx="8906271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15902"/>
      </p:ext>
    </p:extLst>
  </p:cSld>
  <p:clrMapOvr>
    <a:masterClrMapping/>
  </p:clrMapOvr>
  <p:transition xmlns:p14="http://schemas.microsoft.com/office/powerpoint/2010/main"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Screen Shot 2017-10-11 at 2.07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692" y="1880865"/>
            <a:ext cx="9193692" cy="428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88968"/>
      </p:ext>
    </p:extLst>
  </p:cSld>
  <p:clrMapOvr>
    <a:masterClrMapping/>
  </p:clrMapOvr>
  <p:transition xmlns:p14="http://schemas.microsoft.com/office/powerpoint/2010/main"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7-10-11 at 3.10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38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28693"/>
      </p:ext>
    </p:extLst>
  </p:cSld>
  <p:clrMapOvr>
    <a:masterClrMapping/>
  </p:clrMapOvr>
  <p:transition xmlns:p14="http://schemas.microsoft.com/office/powerpoint/2010/main"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10-11 at 2.06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133850"/>
            <a:ext cx="9144001" cy="191418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82108"/>
      </p:ext>
    </p:extLst>
  </p:cSld>
  <p:clrMapOvr>
    <a:masterClrMapping/>
  </p:clrMapOvr>
  <p:transition xmlns:p14="http://schemas.microsoft.com/office/powerpoint/2010/main"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10-11 at 10.24.5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8748464" cy="5152565"/>
          </a:xfrm>
          <a:prstGeom prst="rect">
            <a:avLst/>
          </a:prstGeom>
        </p:spPr>
      </p:pic>
      <p:pic>
        <p:nvPicPr>
          <p:cNvPr id="5" name="Picture 4" descr="Screen Shot 2017-10-11 at 10.25.3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5301208"/>
            <a:ext cx="5345227" cy="12170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35982" y="3645024"/>
            <a:ext cx="1188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effectLst>
                  <a:glow rad="101600">
                    <a:srgbClr val="FF0000">
                      <a:alpha val="75000"/>
                    </a:srgbClr>
                  </a:glow>
                </a:effectLst>
              </a:rPr>
              <a:t>return </a:t>
            </a:r>
            <a:r>
              <a:rPr lang="en-US" sz="1600" dirty="0" err="1" smtClean="0">
                <a:effectLst>
                  <a:glow rad="101600">
                    <a:srgbClr val="FF0000">
                      <a:alpha val="75000"/>
                    </a:srgbClr>
                  </a:glow>
                </a:effectLst>
              </a:rPr>
              <a:t>addr</a:t>
            </a:r>
            <a:endParaRPr lang="en-US" sz="1600" dirty="0">
              <a:effectLst>
                <a:glow rad="101600">
                  <a:srgbClr val="FF0000">
                    <a:alpha val="75000"/>
                  </a:srgbClr>
                </a:glo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02062" y="3212976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effectLst>
                  <a:glow rad="101600">
                    <a:srgbClr val="FF0000">
                      <a:alpha val="75000"/>
                    </a:srgbClr>
                  </a:glow>
                </a:effectLst>
              </a:rPr>
              <a:t>buffer</a:t>
            </a:r>
            <a:endParaRPr lang="en-US" sz="1600" dirty="0">
              <a:effectLst>
                <a:glow rad="101600">
                  <a:srgbClr val="FF0000">
                    <a:alpha val="75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1612228"/>
      </p:ext>
    </p:extLst>
  </p:cSld>
  <p:clrMapOvr>
    <a:masterClrMapping/>
  </p:clrMapOvr>
  <p:transition xmlns:p14="http://schemas.microsoft.com/office/powerpoint/2010/main"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</p:spPr>
        <p:txBody>
          <a:bodyPr/>
          <a:lstStyle/>
          <a:p>
            <a:r>
              <a:rPr lang="en-US" dirty="0" smtClean="0"/>
              <a:t>Exploit</a:t>
            </a:r>
            <a:endParaRPr lang="en-US" dirty="0"/>
          </a:p>
        </p:txBody>
      </p:sp>
      <p:pic>
        <p:nvPicPr>
          <p:cNvPr id="4" name="Picture 3" descr="Screen Shot 2017-10-11 at 3.18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5472"/>
            <a:ext cx="9144000" cy="622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412283"/>
      </p:ext>
    </p:extLst>
  </p:cSld>
  <p:clrMapOvr>
    <a:masterClrMapping/>
  </p:clrMapOvr>
  <p:transition xmlns:p14="http://schemas.microsoft.com/office/powerpoint/2010/main"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10-11 at 3.31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28" y="0"/>
            <a:ext cx="85517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8184" y="20340"/>
            <a:ext cx="2940001" cy="1656184"/>
          </a:xfrm>
        </p:spPr>
        <p:txBody>
          <a:bodyPr/>
          <a:lstStyle/>
          <a:p>
            <a:r>
              <a:rPr lang="en-US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Spawn a Shell</a:t>
            </a:r>
            <a:endParaRPr lang="en-US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2278915"/>
      </p:ext>
    </p:extLst>
  </p:cSld>
  <p:clrMapOvr>
    <a:masterClrMapping/>
  </p:clrMapOvr>
  <p:transition xmlns:p14="http://schemas.microsoft.com/office/powerpoint/2010/main"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Shellcode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set of instructions that are injected by the user </a:t>
            </a:r>
            <a:r>
              <a:rPr lang="en-US" dirty="0" smtClean="0"/>
              <a:t>and executed </a:t>
            </a:r>
            <a:r>
              <a:rPr lang="en-US" dirty="0"/>
              <a:t>by the exploited binary</a:t>
            </a:r>
          </a:p>
          <a:p>
            <a:r>
              <a:rPr lang="en-US" dirty="0" smtClean="0"/>
              <a:t>Generally </a:t>
            </a:r>
            <a:r>
              <a:rPr lang="en-US" dirty="0"/>
              <a:t>the ‘payload’ of an exploit</a:t>
            </a:r>
          </a:p>
          <a:p>
            <a:r>
              <a:rPr lang="en-US" dirty="0" smtClean="0"/>
              <a:t>Using </a:t>
            </a:r>
            <a:r>
              <a:rPr lang="en-US" dirty="0" err="1"/>
              <a:t>shellcode</a:t>
            </a:r>
            <a:r>
              <a:rPr lang="en-US" dirty="0"/>
              <a:t> you can essentially make a </a:t>
            </a:r>
            <a:r>
              <a:rPr lang="en-US" dirty="0" smtClean="0"/>
              <a:t>program execute </a:t>
            </a:r>
            <a:r>
              <a:rPr lang="en-US" dirty="0"/>
              <a:t>code that never existed in the original binary</a:t>
            </a:r>
          </a:p>
          <a:p>
            <a:r>
              <a:rPr lang="en-US" dirty="0" smtClean="0"/>
              <a:t>You’re </a:t>
            </a:r>
            <a:r>
              <a:rPr lang="en-US" dirty="0"/>
              <a:t>basically injecting </a:t>
            </a:r>
            <a:r>
              <a:rPr lang="en-US" dirty="0" smtClean="0"/>
              <a:t>code</a:t>
            </a:r>
          </a:p>
          <a:p>
            <a:r>
              <a:rPr lang="en-US" dirty="0"/>
              <a:t>H</a:t>
            </a:r>
            <a:r>
              <a:rPr lang="en-US" dirty="0" smtClean="0"/>
              <a:t>istorically </a:t>
            </a:r>
            <a:r>
              <a:rPr lang="en-US" dirty="0"/>
              <a:t>started a command </a:t>
            </a:r>
            <a:r>
              <a:rPr lang="en-US" dirty="0" smtClean="0"/>
              <a:t>shell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20177815"/>
      </p:ext>
    </p:extLst>
  </p:cSld>
  <p:clrMapOvr>
    <a:masterClrMapping/>
  </p:clrMapOvr>
  <p:transition xmlns:p14="http://schemas.microsoft.com/office/powerpoint/2010/main"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Ground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EAX, EBX, ECX, and EDX are all 32-bit General Purpose Registers on the x86 platform.</a:t>
            </a:r>
          </a:p>
          <a:p>
            <a:r>
              <a:rPr lang="en-US" dirty="0"/>
              <a:t>AH, BH, CH and DH access the upper 16-bits of the GPRs.</a:t>
            </a:r>
          </a:p>
          <a:p>
            <a:r>
              <a:rPr lang="en-US" dirty="0"/>
              <a:t>AL, BL, CL, and DL access the lower 8-bits of the GPRs.</a:t>
            </a:r>
          </a:p>
          <a:p>
            <a:r>
              <a:rPr lang="en-US" dirty="0"/>
              <a:t>ESI and EDI are used when making Linux </a:t>
            </a:r>
            <a:r>
              <a:rPr lang="en-US" dirty="0" err="1"/>
              <a:t>syscalls</a:t>
            </a:r>
            <a:r>
              <a:rPr lang="en-US" dirty="0"/>
              <a:t>.</a:t>
            </a:r>
          </a:p>
          <a:p>
            <a:r>
              <a:rPr lang="en-US" dirty="0" err="1"/>
              <a:t>Syscalls</a:t>
            </a:r>
            <a:r>
              <a:rPr lang="en-US" dirty="0"/>
              <a:t> with 6 arguments or less are passed via the GPRs.</a:t>
            </a:r>
          </a:p>
          <a:p>
            <a:r>
              <a:rPr lang="en-US" dirty="0"/>
              <a:t>XOR EAX, EAX is a great way to zero out a register (while staying away from the nefarious NULL byte!)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24945203"/>
      </p:ext>
    </p:extLst>
  </p:cSld>
  <p:clrMapOvr>
    <a:masterClrMapping/>
  </p:clrMapOvr>
  <p:transition xmlns:p14="http://schemas.microsoft.com/office/powerpoint/2010/main"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10-11 at 2.11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5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35804"/>
      </p:ext>
    </p:extLst>
  </p:cSld>
  <p:clrMapOvr>
    <a:masterClrMapping/>
  </p:clrMapOvr>
  <p:transition xmlns:p14="http://schemas.microsoft.com/office/powerpoint/2010/main"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10-11 at 2.12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907"/>
            <a:ext cx="9144000" cy="631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72104"/>
      </p:ext>
    </p:extLst>
  </p:cSld>
  <p:clrMapOvr>
    <a:masterClrMapping/>
  </p:clrMapOvr>
  <p:transition xmlns:p14="http://schemas.microsoft.com/office/powerpoint/2010/main"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10-11 at 2.12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38" y="0"/>
            <a:ext cx="8986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72104"/>
      </p:ext>
    </p:extLst>
  </p:cSld>
  <p:clrMapOvr>
    <a:masterClrMapping/>
  </p:clrMapOvr>
  <p:transition xmlns:p14="http://schemas.microsoft.com/office/powerpoint/2010/main"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600200"/>
          </a:xfrm>
        </p:spPr>
        <p:txBody>
          <a:bodyPr/>
          <a:lstStyle/>
          <a:p>
            <a:r>
              <a:rPr lang="en-US" dirty="0" smtClean="0"/>
              <a:t>Test </a:t>
            </a:r>
            <a:r>
              <a:rPr lang="en-US" dirty="0" err="1" smtClean="0"/>
              <a:t>Shellcode</a:t>
            </a:r>
            <a:r>
              <a:rPr lang="en-US" dirty="0" smtClean="0"/>
              <a:t> in a Program</a:t>
            </a:r>
            <a:endParaRPr lang="en-US" dirty="0"/>
          </a:p>
        </p:txBody>
      </p:sp>
      <p:pic>
        <p:nvPicPr>
          <p:cNvPr id="4" name="Picture 3" descr="Screen Shot 2017-10-11 at 10.38.1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2530474"/>
            <a:ext cx="7778700" cy="348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95804"/>
      </p:ext>
    </p:extLst>
  </p:cSld>
  <p:clrMapOvr>
    <a:masterClrMapping/>
  </p:clrMapOvr>
  <p:transition xmlns:p14="http://schemas.microsoft.com/office/powerpoint/2010/main"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11233</TotalTime>
  <Words>549</Words>
  <Application>Microsoft Macintosh PowerPoint</Application>
  <PresentationFormat>On-screen Show (4:3)</PresentationFormat>
  <Paragraphs>59</Paragraphs>
  <Slides>31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Executive</vt:lpstr>
      <vt:lpstr>PowerPoint Presentation</vt:lpstr>
      <vt:lpstr>Basic Stack Smashing</vt:lpstr>
      <vt:lpstr>PowerPoint Presentation</vt:lpstr>
      <vt:lpstr>What is Shellcode</vt:lpstr>
      <vt:lpstr>Back Ground Information</vt:lpstr>
      <vt:lpstr>PowerPoint Presentation</vt:lpstr>
      <vt:lpstr>PowerPoint Presentation</vt:lpstr>
      <vt:lpstr>PowerPoint Presentation</vt:lpstr>
      <vt:lpstr>Test Shellcode in a Program</vt:lpstr>
      <vt:lpstr>Example : Exit</vt:lpstr>
      <vt:lpstr>PowerPoint Presentation</vt:lpstr>
      <vt:lpstr>PowerPoint Presentation</vt:lpstr>
      <vt:lpstr>PowerPoint Presentation</vt:lpstr>
      <vt:lpstr>0 or Null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Linux System Calls</vt:lpstr>
      <vt:lpstr>Using Syscalls in Shellcode</vt:lpstr>
      <vt:lpstr>Linux Systemcall</vt:lpstr>
      <vt:lpstr>PowerPoint Presentation</vt:lpstr>
      <vt:lpstr>PowerPoint Presentation</vt:lpstr>
      <vt:lpstr>Syscall Summary</vt:lpstr>
      <vt:lpstr>Example : Exit (Revisited)</vt:lpstr>
      <vt:lpstr>PowerPoint Presentation</vt:lpstr>
      <vt:lpstr>PowerPoint Presentation</vt:lpstr>
      <vt:lpstr>PowerPoint Presentation</vt:lpstr>
      <vt:lpstr>Exploit</vt:lpstr>
      <vt:lpstr>Spawn a Shell</vt:lpstr>
    </vt:vector>
  </TitlesOfParts>
  <Manager/>
  <Company>Computer Science, UNSW@ADFA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Security: Principles and Practice, 1/e</dc:title>
  <dc:subject>Chapter 11 Lecture Overheads</dc:subject>
  <dc:creator>Dr Lawrie Brown</dc:creator>
  <cp:keywords/>
  <dc:description/>
  <cp:lastModifiedBy>Vivian</cp:lastModifiedBy>
  <cp:revision>162</cp:revision>
  <dcterms:created xsi:type="dcterms:W3CDTF">2014-09-10T15:34:16Z</dcterms:created>
  <dcterms:modified xsi:type="dcterms:W3CDTF">2017-10-12T08:35:03Z</dcterms:modified>
  <cp:category/>
</cp:coreProperties>
</file>